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tags/tag12.xml" ContentType="application/vnd.openxmlformats-officedocument.presentationml.tags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9" r:id="rId4"/>
  </p:sldMasterIdLst>
  <p:notesMasterIdLst>
    <p:notesMasterId r:id="rId27"/>
  </p:notesMasterIdLst>
  <p:handoutMasterIdLst>
    <p:handoutMasterId r:id="rId28"/>
  </p:handoutMasterIdLst>
  <p:sldIdLst>
    <p:sldId id="256" r:id="rId5"/>
    <p:sldId id="338" r:id="rId6"/>
    <p:sldId id="340" r:id="rId7"/>
    <p:sldId id="352" r:id="rId8"/>
    <p:sldId id="341" r:id="rId9"/>
    <p:sldId id="342" r:id="rId10"/>
    <p:sldId id="343" r:id="rId11"/>
    <p:sldId id="345" r:id="rId12"/>
    <p:sldId id="355" r:id="rId13"/>
    <p:sldId id="339" r:id="rId14"/>
    <p:sldId id="358" r:id="rId15"/>
    <p:sldId id="354" r:id="rId16"/>
    <p:sldId id="353" r:id="rId17"/>
    <p:sldId id="351" r:id="rId18"/>
    <p:sldId id="356" r:id="rId19"/>
    <p:sldId id="357" r:id="rId20"/>
    <p:sldId id="346" r:id="rId21"/>
    <p:sldId id="359" r:id="rId22"/>
    <p:sldId id="349" r:id="rId23"/>
    <p:sldId id="348" r:id="rId24"/>
    <p:sldId id="350" r:id="rId25"/>
    <p:sldId id="344" r:id="rId26"/>
  </p:sldIdLst>
  <p:sldSz cx="9144000" cy="5143500" type="screen16x9"/>
  <p:notesSz cx="6858000" cy="9144000"/>
  <p:defaultTextStyle>
    <a:defPPr>
      <a:defRPr lang="en-US"/>
    </a:defPPr>
    <a:lvl1pPr marL="0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75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49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624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498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373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246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120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995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289394D-8E69-1821-6589-0CE69426645B}" name="Eugene Lavnikevich" initials="EL" userId="S::eugenel@sam-solutions.net::385a7ff1-e95f-444b-824b-97b9c59c401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53BB"/>
    <a:srgbClr val="9E18CF"/>
    <a:srgbClr val="C31FFF"/>
    <a:srgbClr val="EA92A4"/>
    <a:srgbClr val="3E6AB7"/>
    <a:srgbClr val="B3BEDF"/>
    <a:srgbClr val="FF7E79"/>
    <a:srgbClr val="CFD5EA"/>
    <a:srgbClr val="F3F3F3"/>
    <a:srgbClr val="5968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E73B28-7C8C-E841-9FB2-AC9ED759FF8F}" v="112" dt="2022-11-23T12:44:54.060"/>
    <p1510:client id="{2367B539-0B36-DE41-A3B1-DF8D38F1EEA5}" v="59" dt="2022-11-22T14:58:41.549"/>
    <p1510:client id="{53AF1C18-FA4D-462F-B2D8-0887A8B1B35C}" v="449" vWet="451" dt="2022-11-23T14:34:23.121"/>
    <p1510:client id="{67A53608-160E-4E3D-89EB-BDD58D80A032}" v="406" dt="2022-11-23T08:43:50.104"/>
    <p1510:client id="{7A35F26B-A39A-4964-B2FD-89C7898B2A74}" v="44" dt="2022-11-23T10:08:02.046"/>
    <p1510:client id="{82863200-567E-334B-AB9F-8A5B2AC33250}" v="2311" dt="2022-11-22T13:50:09.719"/>
    <p1510:client id="{A97B0113-C5C9-F041-AF38-8EEAC72DC175}" v="3260" vWet="3262" dt="2022-11-23T08:15:32.398"/>
    <p1510:client id="{CA7F4857-D635-EB7D-45EC-4D17FAD435FE}" v="58" dt="2022-11-23T14:33:59.7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10"/>
    <p:restoredTop sz="94641"/>
  </p:normalViewPr>
  <p:slideViewPr>
    <p:cSldViewPr snapToGrid="0">
      <p:cViewPr varScale="1">
        <p:scale>
          <a:sx n="166" d="100"/>
          <a:sy n="166" d="100"/>
        </p:scale>
        <p:origin x="20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C2718D-3B46-4800-863C-682C44AEBDA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80FC13-213E-44DA-9A8D-F09312E38E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E49B37-B3CF-48A3-B172-7B77541BFFBD}" type="datetimeFigureOut">
              <a:rPr lang="de-DE" smtClean="0"/>
              <a:t>05.09.24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3BC16C-6923-44FC-9DF1-E1C6F8DB2F5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6BD611-FCAF-453B-AF68-093FBD0089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2191E-C56F-4DFB-A3F8-62E0336378E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15501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C54D81-05C3-7140-80BE-EDE0A1F8F28E}" type="datetimeFigureOut">
              <a:rPr lang="en-US" smtClean="0"/>
              <a:t>9/5/24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AE4CF-3039-6542-9479-3EEA9F1E0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30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75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49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24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498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373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46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20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995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AE4CF-3039-6542-9479-3EEA9F1E08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524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029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0213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8171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20571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237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3195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914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7216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5480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4745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7103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1243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CAE4CF-3039-6542-9479-3EEA9F1E081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266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gradFill>
          <a:gsLst>
            <a:gs pos="0">
              <a:srgbClr val="4786CD"/>
            </a:gs>
            <a:gs pos="0">
              <a:schemeClr val="accent1">
                <a:lumMod val="97000"/>
                <a:lumOff val="3000"/>
              </a:schemeClr>
            </a:gs>
            <a:gs pos="100000">
              <a:srgbClr val="6E54BB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140926"/>
            <a:ext cx="9144000" cy="10025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89" y="492726"/>
            <a:ext cx="1572395" cy="90115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biLevel thresh="25000"/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209" y="217693"/>
            <a:ext cx="5080509" cy="2714051"/>
          </a:xfrm>
          <a:prstGeom prst="rect">
            <a:avLst/>
          </a:prstGeom>
        </p:spPr>
      </p:pic>
      <p:sp>
        <p:nvSpPr>
          <p:cNvPr id="24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5526161" y="4865842"/>
            <a:ext cx="3243071" cy="201458"/>
          </a:xfrm>
          <a:prstGeom prst="rect">
            <a:avLst/>
          </a:prstGeom>
        </p:spPr>
        <p:txBody>
          <a:bodyPr/>
          <a:lstStyle>
            <a:lvl1pPr algn="r">
              <a:defRPr sz="9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Confidential. Disclose only to employees needing to know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2189" y="2499360"/>
            <a:ext cx="7786979" cy="888312"/>
          </a:xfrm>
        </p:spPr>
        <p:txBody>
          <a:bodyPr anchor="b">
            <a:noAutofit/>
          </a:bodyPr>
          <a:lstStyle>
            <a:lvl1pPr>
              <a:defRPr sz="3200" b="1" i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defRPr>
            </a:lvl1pPr>
          </a:lstStyle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332189" y="3390094"/>
            <a:ext cx="7786979" cy="65217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332189" y="4380758"/>
            <a:ext cx="3206657" cy="57222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00"/>
            </a:lvl1pPr>
          </a:lstStyle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Client name</a:t>
            </a:r>
          </a:p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Presentation template</a:t>
            </a:r>
          </a:p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Made by	Ver. 1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197601" y="4380758"/>
            <a:ext cx="2575496" cy="485084"/>
          </a:xfrm>
        </p:spPr>
        <p:txBody>
          <a:bodyPr/>
          <a:lstStyle>
            <a:lvl1pPr algn="r">
              <a:defRPr/>
            </a:lvl1pPr>
          </a:lstStyle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614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1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6360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49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82041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9654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275607"/>
            <a:ext cx="8291264" cy="352839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2624" y="4869656"/>
            <a:ext cx="2895600" cy="273844"/>
          </a:xfrm>
        </p:spPr>
        <p:txBody>
          <a:bodyPr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err="1">
                <a:cs typeface="Arial" panose="020B0604020202020204" pitchFamily="34" charset="0"/>
              </a:rPr>
              <a:t>SaM</a:t>
            </a:r>
            <a:r>
              <a:rPr lang="en-US">
                <a:cs typeface="Arial" panose="020B0604020202020204" pitchFamily="34" charset="0"/>
              </a:rPr>
              <a:t> Solutions © Confidential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1" y="4869656"/>
            <a:ext cx="405408" cy="273844"/>
          </a:xfrm>
        </p:spPr>
        <p:txBody>
          <a:bodyPr/>
          <a:lstStyle/>
          <a:p>
            <a:fld id="{0C13F998-EF6B-4CED-A4A1-9D50C45BA8B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Rectangle 7"/>
          <p:cNvSpPr/>
          <p:nvPr userDrawn="1"/>
        </p:nvSpPr>
        <p:spPr>
          <a:xfrm>
            <a:off x="9036496" y="1275607"/>
            <a:ext cx="107503" cy="3528392"/>
          </a:xfrm>
          <a:prstGeom prst="rect">
            <a:avLst/>
          </a:prstGeom>
          <a:solidFill>
            <a:srgbClr val="478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93778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mple Inter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6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08112" y="4868429"/>
            <a:ext cx="40540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C13F998-EF6B-4CED-A4A1-9D50C45BA8B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92096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1752D0F8-6159-4366-B54E-606536237956}" type="datetimeFigureOut">
              <a:rPr lang="de-DE" smtClean="0"/>
              <a:pPr/>
              <a:t>05.09.24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3302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440671" cy="402431"/>
          </a:xfrm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42899" y="1377013"/>
            <a:ext cx="4064509" cy="307072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4672584" y="1377013"/>
            <a:ext cx="4110931" cy="307072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240" y="1366743"/>
            <a:ext cx="3363922" cy="1893684"/>
          </a:xfrm>
          <a:prstGeom prst="rect">
            <a:avLst/>
          </a:prstGeom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018290" y="1478184"/>
            <a:ext cx="2578256" cy="1573241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1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5751672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2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653717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7248573" y="3439500"/>
            <a:ext cx="889965" cy="719999"/>
            <a:chOff x="7247167" y="3369941"/>
            <a:chExt cx="889966" cy="720000"/>
          </a:xfrm>
        </p:grpSpPr>
        <p:sp>
          <p:nvSpPr>
            <p:cNvPr id="29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>
              <a:solidFill>
                <a:srgbClr val="6E53B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31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6E53BB"/>
                  </a:solidFill>
                  <a:latin typeface="+mn-lt"/>
                </a:rPr>
                <a:t>team size</a:t>
              </a:r>
              <a:endParaRPr lang="ru-RU" sz="1200" b="1">
                <a:solidFill>
                  <a:srgbClr val="6E53BB"/>
                </a:solidFill>
                <a:latin typeface="+mn-lt"/>
              </a:endParaRPr>
            </a:p>
          </p:txBody>
        </p:sp>
      </p:grpSp>
      <p:grpSp>
        <p:nvGrpSpPr>
          <p:cNvPr id="32" name="Group 31"/>
          <p:cNvGrpSpPr/>
          <p:nvPr userDrawn="1"/>
        </p:nvGrpSpPr>
        <p:grpSpPr>
          <a:xfrm>
            <a:off x="8055844" y="3439500"/>
            <a:ext cx="889965" cy="719999"/>
            <a:chOff x="7247167" y="3369941"/>
            <a:chExt cx="889966" cy="720000"/>
          </a:xfrm>
        </p:grpSpPr>
        <p:sp>
          <p:nvSpPr>
            <p:cNvPr id="33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35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3867B8"/>
                  </a:solidFill>
                  <a:latin typeface="+mn-lt"/>
                </a:rPr>
                <a:t>months</a:t>
              </a:r>
              <a:endParaRPr lang="ru-RU" sz="1200" b="1">
                <a:solidFill>
                  <a:srgbClr val="3867B8"/>
                </a:solidFill>
                <a:latin typeface="+mn-lt"/>
              </a:endParaRPr>
            </a:p>
          </p:txBody>
        </p:sp>
      </p:grpSp>
      <p:sp>
        <p:nvSpPr>
          <p:cNvPr id="5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7397496" y="3518802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rgbClr val="6E53BB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8210150" y="3518801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240" y="1366743"/>
            <a:ext cx="3363922" cy="1893684"/>
          </a:xfrm>
          <a:prstGeom prst="rect">
            <a:avLst/>
          </a:prstGeom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023637" y="1483531"/>
            <a:ext cx="2578256" cy="1573241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1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578349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2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6568990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sp>
        <p:nvSpPr>
          <p:cNvPr id="13" name="Рисунок 40"/>
          <p:cNvSpPr>
            <a:spLocks noGrp="1"/>
          </p:cNvSpPr>
          <p:nvPr>
            <p:ph type="pic" sz="quarter" idx="41" hasCustomPrompt="1"/>
          </p:nvPr>
        </p:nvSpPr>
        <p:spPr>
          <a:xfrm>
            <a:off x="7352175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4" name="Рисунок 40"/>
          <p:cNvSpPr>
            <a:spLocks noGrp="1"/>
          </p:cNvSpPr>
          <p:nvPr>
            <p:ph type="pic" sz="quarter" idx="42" hasCustomPrompt="1"/>
          </p:nvPr>
        </p:nvSpPr>
        <p:spPr>
          <a:xfrm>
            <a:off x="8137674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97"/>
          <a:stretch/>
        </p:blipFill>
        <p:spPr>
          <a:xfrm>
            <a:off x="5633240" y="1366743"/>
            <a:ext cx="3363922" cy="1855882"/>
          </a:xfrm>
          <a:prstGeom prst="rect">
            <a:avLst/>
          </a:prstGeom>
          <a:effectLst>
            <a:reflection blurRad="88900" stA="89000" endPos="6000" dist="12700" dir="5400000" sy="-100000" algn="bl" rotWithShape="0"/>
          </a:effectLst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023637" y="1474387"/>
            <a:ext cx="2578256" cy="1573241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6854886" y="3648448"/>
            <a:ext cx="889965" cy="719999"/>
            <a:chOff x="7247167" y="3369941"/>
            <a:chExt cx="889966" cy="720000"/>
          </a:xfrm>
        </p:grpSpPr>
        <p:sp>
          <p:nvSpPr>
            <p:cNvPr id="26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>
              <a:solidFill>
                <a:srgbClr val="6E53B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27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6E53BB"/>
                  </a:solidFill>
                  <a:latin typeface="+mn-lt"/>
                </a:rPr>
                <a:t>team size</a:t>
              </a:r>
              <a:endParaRPr lang="ru-RU" sz="1200" b="1">
                <a:solidFill>
                  <a:srgbClr val="6E53BB"/>
                </a:solidFill>
                <a:latin typeface="+mn-lt"/>
              </a:endParaRPr>
            </a:p>
          </p:txBody>
        </p:sp>
      </p:grpSp>
      <p:grpSp>
        <p:nvGrpSpPr>
          <p:cNvPr id="29" name="Group 28"/>
          <p:cNvGrpSpPr/>
          <p:nvPr userDrawn="1"/>
        </p:nvGrpSpPr>
        <p:grpSpPr>
          <a:xfrm>
            <a:off x="7662157" y="3648448"/>
            <a:ext cx="889965" cy="719999"/>
            <a:chOff x="7247167" y="3369941"/>
            <a:chExt cx="889966" cy="720000"/>
          </a:xfrm>
        </p:grpSpPr>
        <p:sp>
          <p:nvSpPr>
            <p:cNvPr id="30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31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3867B8"/>
                  </a:solidFill>
                  <a:latin typeface="+mn-lt"/>
                </a:rPr>
                <a:t>months</a:t>
              </a:r>
              <a:endParaRPr lang="ru-RU" sz="1200" b="1">
                <a:solidFill>
                  <a:srgbClr val="3867B8"/>
                </a:solidFill>
                <a:latin typeface="+mn-lt"/>
              </a:endParaRPr>
            </a:p>
          </p:txBody>
        </p:sp>
      </p:grpSp>
      <p:sp>
        <p:nvSpPr>
          <p:cNvPr id="32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7003809" y="3727750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rgbClr val="6E53BB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7816463" y="3727749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7"/>
          <a:stretch/>
        </p:blipFill>
        <p:spPr>
          <a:xfrm>
            <a:off x="5979886" y="1335782"/>
            <a:ext cx="2655064" cy="1896626"/>
          </a:xfrm>
          <a:prstGeom prst="rect">
            <a:avLst/>
          </a:prstGeom>
          <a:effectLst>
            <a:reflection blurRad="88900" stA="64000" endPos="12000" dir="5400000" sy="-100000" algn="bl" rotWithShape="0"/>
          </a:effectLst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216952" y="1457901"/>
            <a:ext cx="2181981" cy="1623965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sp>
        <p:nvSpPr>
          <p:cNvPr id="26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6544152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27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732965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7"/>
          <a:stretch/>
        </p:blipFill>
        <p:spPr>
          <a:xfrm>
            <a:off x="5979886" y="1335782"/>
            <a:ext cx="2655064" cy="1896626"/>
          </a:xfrm>
          <a:prstGeom prst="rect">
            <a:avLst/>
          </a:prstGeom>
          <a:effectLst>
            <a:reflection blurRad="88900" stA="64000" endPos="12000" dir="5400000" sy="-100000" algn="bl" rotWithShape="0"/>
          </a:effectLst>
        </p:spPr>
      </p:pic>
      <p:sp>
        <p:nvSpPr>
          <p:cNvPr id="26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216952" y="1457901"/>
            <a:ext cx="2181981" cy="1623965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45208" y="1290887"/>
            <a:ext cx="980197" cy="2055585"/>
          </a:xfrm>
          <a:prstGeom prst="rect">
            <a:avLst/>
          </a:prstGeom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218268" y="1592863"/>
            <a:ext cx="816348" cy="1450103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41697" y="1290887"/>
            <a:ext cx="980197" cy="2055585"/>
          </a:xfrm>
          <a:prstGeom prst="rect">
            <a:avLst/>
          </a:prstGeom>
        </p:spPr>
      </p:pic>
      <p:sp>
        <p:nvSpPr>
          <p:cNvPr id="23" name="Picture Placeholder 3"/>
          <p:cNvSpPr>
            <a:spLocks noGrp="1"/>
          </p:cNvSpPr>
          <p:nvPr>
            <p:ph type="pic" sz="quarter" idx="41" hasCustomPrompt="1"/>
          </p:nvPr>
        </p:nvSpPr>
        <p:spPr>
          <a:xfrm>
            <a:off x="7614757" y="1592863"/>
            <a:ext cx="816348" cy="1450103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20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6544152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26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732965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528" y="1282368"/>
            <a:ext cx="955902" cy="2004635"/>
          </a:xfrm>
          <a:prstGeom prst="rect">
            <a:avLst/>
          </a:prstGeom>
        </p:spPr>
      </p:pic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144378" y="1565854"/>
            <a:ext cx="816348" cy="1435594"/>
          </a:xfrm>
          <a:effectLst>
            <a:reflection endPos="0" dir="5400000" sy="-100000" algn="bl" rotWithShape="0"/>
          </a:effectLst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021" y="1282368"/>
            <a:ext cx="955902" cy="2004635"/>
          </a:xfrm>
          <a:prstGeom prst="rect">
            <a:avLst/>
          </a:prstGeom>
        </p:spPr>
      </p:pic>
      <p:sp>
        <p:nvSpPr>
          <p:cNvPr id="37" name="Picture Placeholder 3"/>
          <p:cNvSpPr>
            <a:spLocks noGrp="1"/>
          </p:cNvSpPr>
          <p:nvPr>
            <p:ph type="pic" sz="quarter" idx="41" hasCustomPrompt="1"/>
          </p:nvPr>
        </p:nvSpPr>
        <p:spPr>
          <a:xfrm>
            <a:off x="7234098" y="1565854"/>
            <a:ext cx="816348" cy="1435594"/>
          </a:xfrm>
          <a:effectLst>
            <a:reflection endPos="0" dir="5400000" sy="-100000" algn="bl" rotWithShape="0"/>
          </a:effectLst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426329" cy="538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898" y="1310054"/>
            <a:ext cx="8426329" cy="31623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z="750">
                <a:solidFill>
                  <a:schemeClr val="bg1"/>
                </a:solidFill>
              </a:rPr>
              <a:t>Confidential. Disclose only to employees needing to know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AB926-7FF9-CA48-AEB8-EF06CCD50A7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4743450"/>
            <a:ext cx="9144000" cy="400050"/>
          </a:xfrm>
          <a:prstGeom prst="rect">
            <a:avLst/>
          </a:prstGeom>
          <a:gradFill>
            <a:gsLst>
              <a:gs pos="0">
                <a:srgbClr val="4786CD"/>
              </a:gs>
              <a:gs pos="0">
                <a:schemeClr val="accent1">
                  <a:lumMod val="97000"/>
                  <a:lumOff val="3000"/>
                </a:schemeClr>
              </a:gs>
              <a:gs pos="76000">
                <a:srgbClr val="6E53BB"/>
              </a:gs>
              <a:gs pos="100000">
                <a:srgbClr val="6E54BB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8" name="Rounded Rectangle 7"/>
          <p:cNvSpPr/>
          <p:nvPr userDrawn="1"/>
        </p:nvSpPr>
        <p:spPr>
          <a:xfrm rot="20500862">
            <a:off x="860359" y="4690525"/>
            <a:ext cx="88556" cy="141308"/>
          </a:xfrm>
          <a:prstGeom prst="roundRect">
            <a:avLst/>
          </a:prstGeom>
          <a:solidFill>
            <a:srgbClr val="6E53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9232" y="4844823"/>
            <a:ext cx="374773" cy="204192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685749" rtl="0" eaLnBrk="1" latinLnBrk="0" hangingPunct="1">
              <a:defRPr sz="10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7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9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24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98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73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46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120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9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EAB926-7FF9-CA48-AEB8-EF06CCD50A7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" y="4653298"/>
            <a:ext cx="800559" cy="39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607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91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18" r:id="rId10"/>
    <p:sldLayoutId id="2147483719" r:id="rId11"/>
    <p:sldLayoutId id="2147483720" r:id="rId12"/>
    <p:sldLayoutId id="2147483721" r:id="rId13"/>
    <p:sldLayoutId id="2147483729" r:id="rId14"/>
    <p:sldLayoutId id="2147483735" r:id="rId15"/>
    <p:sldLayoutId id="2147483736" r:id="rId16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0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7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tasks/run-application/horizontal-pod-autoscale-walkthrough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ubernetes-sigs/custom-metrics-apiserver" TargetMode="External"/><Relationship Id="rId2" Type="http://schemas.openxmlformats.org/officeDocument/2006/relationships/hyperlink" Target="https://github.com/kubernetes/metrics" TargetMode="Externa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github.com/kubernetes-sigs/prometheus-adapter" TargetMode="External"/><Relationship Id="rId4" Type="http://schemas.openxmlformats.org/officeDocument/2006/relationships/hyperlink" Target="https://github.com/kubernetes-sigs/metrics-server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8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9.xml"/><Relationship Id="rId5" Type="http://schemas.openxmlformats.org/officeDocument/2006/relationships/hyperlink" Target="https://github.com/ybaryshnikova/extensions-meetup/tree/master/apiservice-example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kubernetes.io/docs/tasks/run-application/horizontal-pod-autoscale-walkthrough/" TargetMode="External"/><Relationship Id="rId3" Type="http://schemas.openxmlformats.org/officeDocument/2006/relationships/notesSlide" Target="../notesSlides/notesSlide12.xml"/><Relationship Id="rId7" Type="http://schemas.openxmlformats.org/officeDocument/2006/relationships/hyperlink" Target="https://iximiuz.com/en/series/working-with-kubernetes-api/" TargetMode="Externa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0.xml"/><Relationship Id="rId6" Type="http://schemas.openxmlformats.org/officeDocument/2006/relationships/hyperlink" Target="https://github.com/kubernetes-client/python/blob/master/kubernetes/docs/CustomObjectsApi.md" TargetMode="External"/><Relationship Id="rId5" Type="http://schemas.openxmlformats.org/officeDocument/2006/relationships/hyperlink" Target="https://blog.kubesimplify.com/practical-guide-to-kubernetes-api" TargetMode="Externa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1.xml"/><Relationship Id="rId5" Type="http://schemas.openxmlformats.org/officeDocument/2006/relationships/image" Target="../media/image8.png"/><Relationship Id="rId4" Type="http://schemas.openxmlformats.org/officeDocument/2006/relationships/image" Target="../media/image1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kubernetes.io/docs/concepts/overview/component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6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Extending Kubernetes API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API Server, custom API and custom resources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B4BE81B6-9870-42E2-9A74-2E7E892385A2}"/>
              </a:ext>
            </a:extLst>
          </p:cNvPr>
          <p:cNvSpPr txBox="1">
            <a:spLocks/>
          </p:cNvSpPr>
          <p:nvPr/>
        </p:nvSpPr>
        <p:spPr>
          <a:xfrm>
            <a:off x="5526161" y="4865842"/>
            <a:ext cx="3243071" cy="2014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685749" rtl="0" eaLnBrk="1" latinLnBrk="0" hangingPunct="1">
              <a:defRPr sz="900" b="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87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9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24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98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73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46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120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9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316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7" y="219808"/>
            <a:ext cx="7647210" cy="538475"/>
          </a:xfrm>
        </p:spPr>
        <p:txBody>
          <a:bodyPr/>
          <a:lstStyle/>
          <a:p>
            <a:r>
              <a:rPr lang="en-US" dirty="0"/>
              <a:t>Kubernetes API structure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pic>
        <p:nvPicPr>
          <p:cNvPr id="3" name="Picture 2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97B7A28C-1AA9-C9CF-FBDD-E390A462B0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2797" y="763324"/>
            <a:ext cx="5216055" cy="39517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8848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FAAC3-3545-F42C-7B0F-58A6C1BB1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 API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E98F5-280F-FBB2-F1AC-474D5EE51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A4651-0F20-DAFD-D0C5-FA769FFA9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850318-9895-44D8-98FA-AC6FB1066A59}"/>
              </a:ext>
            </a:extLst>
          </p:cNvPr>
          <p:cNvSpPr txBox="1"/>
          <p:nvPr/>
        </p:nvSpPr>
        <p:spPr>
          <a:xfrm>
            <a:off x="342898" y="1121133"/>
            <a:ext cx="73125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a special API that gives information </a:t>
            </a:r>
          </a:p>
          <a:p>
            <a:r>
              <a:rPr lang="en-US" sz="2400" dirty="0">
                <a:solidFill>
                  <a:srgbClr val="7030A0"/>
                </a:solidFill>
              </a:rPr>
              <a:t>about the API groups and versions available in the cluster</a:t>
            </a:r>
          </a:p>
        </p:txBody>
      </p:sp>
    </p:spTree>
    <p:extLst>
      <p:ext uri="{BB962C8B-B14F-4D97-AF65-F5344CB8AC3E}">
        <p14:creationId xmlns:p14="http://schemas.microsoft.com/office/powerpoint/2010/main" val="3136387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1B4E0-C998-72E1-CC49-B4317D4C7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Kubernetes API: Aggregation layer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439C6C-3B4F-80BD-E0A1-3850101F5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CF3BD2-A92B-C1C4-0E1C-AC4DA044AFF5}"/>
              </a:ext>
            </a:extLst>
          </p:cNvPr>
          <p:cNvSpPr txBox="1"/>
          <p:nvPr/>
        </p:nvSpPr>
        <p:spPr>
          <a:xfrm>
            <a:off x="826934" y="1288112"/>
            <a:ext cx="6607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  <a:effectLst/>
              </a:rPr>
              <a:t>When enabled, allows to register extensions</a:t>
            </a:r>
          </a:p>
        </p:txBody>
      </p:sp>
    </p:spTree>
    <p:extLst>
      <p:ext uri="{BB962C8B-B14F-4D97-AF65-F5344CB8AC3E}">
        <p14:creationId xmlns:p14="http://schemas.microsoft.com/office/powerpoint/2010/main" val="2970512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9131D-773E-B772-2D35-447347D0A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APIService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DBD958-1273-E2AC-ADB7-9ECCD5FA8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6734FA-AEDA-2C25-FA83-2CE1E40FDC5D}"/>
              </a:ext>
            </a:extLst>
          </p:cNvPr>
          <p:cNvSpPr txBox="1"/>
          <p:nvPr/>
        </p:nvSpPr>
        <p:spPr>
          <a:xfrm>
            <a:off x="1057525" y="950657"/>
            <a:ext cx="521605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dirty="0"/>
              <a:t>: apiregistration.k8s.io/v1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kind</a:t>
            </a:r>
            <a:r>
              <a:rPr lang="en-US" dirty="0"/>
              <a:t>: </a:t>
            </a:r>
            <a:r>
              <a:rPr lang="en-US" dirty="0" err="1"/>
              <a:t>APIService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metadata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v1alpha1.example.com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spec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service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api</a:t>
            </a:r>
            <a:r>
              <a:rPr lang="en-US" dirty="0"/>
              <a:t>-extension-server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namespace</a:t>
            </a:r>
            <a:r>
              <a:rPr lang="en-US" dirty="0"/>
              <a:t>: default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group</a:t>
            </a:r>
            <a:r>
              <a:rPr lang="en-US" dirty="0"/>
              <a:t>: </a:t>
            </a:r>
            <a:r>
              <a:rPr lang="en-US" dirty="0" err="1"/>
              <a:t>example.com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version</a:t>
            </a:r>
            <a:r>
              <a:rPr lang="en-US" dirty="0"/>
              <a:t>: v1alpha1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insecureSkipTLSVerify</a:t>
            </a:r>
            <a:r>
              <a:rPr lang="en-US" dirty="0"/>
              <a:t>: true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groupPriorityMinimum</a:t>
            </a:r>
            <a:r>
              <a:rPr lang="en-US" dirty="0"/>
              <a:t>: 1000</a:t>
            </a:r>
            <a:br>
              <a:rPr lang="en-US" i="1" dirty="0">
                <a:solidFill>
                  <a:srgbClr val="629755"/>
                </a:solidFill>
                <a:effectLst/>
              </a:rPr>
            </a:br>
            <a:r>
              <a:rPr lang="en-US" i="1" dirty="0">
                <a:solidFill>
                  <a:srgbClr val="629755"/>
                </a:solidFill>
                <a:effectLst/>
              </a:rPr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versionPriority</a:t>
            </a:r>
            <a:r>
              <a:rPr lang="en-US" dirty="0"/>
              <a:t>: 15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067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B50C-2E2B-2430-460F-BEA6DE7B8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APIService</a:t>
            </a:r>
            <a:r>
              <a:rPr lang="en-US" dirty="0"/>
              <a:t>: use case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33836F-5E0E-213C-2FD5-6FC4D2F8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0C8BA-BF78-BD2D-706E-6707C38D5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B918E5-0DA2-8801-B92A-C4FF00EB0F15}"/>
              </a:ext>
            </a:extLst>
          </p:cNvPr>
          <p:cNvSpPr txBox="1"/>
          <p:nvPr/>
        </p:nvSpPr>
        <p:spPr>
          <a:xfrm>
            <a:off x="342898" y="1110081"/>
            <a:ext cx="71551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Metrics + Autoscaling (HPA)</a:t>
            </a:r>
            <a:endParaRPr lang="ru-RU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Metrics types: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Resource metrics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Custom metrics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External metrics</a:t>
            </a:r>
          </a:p>
        </p:txBody>
      </p:sp>
    </p:spTree>
    <p:extLst>
      <p:ext uri="{BB962C8B-B14F-4D97-AF65-F5344CB8AC3E}">
        <p14:creationId xmlns:p14="http://schemas.microsoft.com/office/powerpoint/2010/main" val="1036795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5A0A3-4BBD-F6D6-6A8F-56B5B73EF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HorizontalPodAutoscaler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4DA4A2-6033-6743-3284-75536CE5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13DCA1-1592-8623-D725-3A5418D15CD9}"/>
              </a:ext>
            </a:extLst>
          </p:cNvPr>
          <p:cNvSpPr txBox="1"/>
          <p:nvPr/>
        </p:nvSpPr>
        <p:spPr>
          <a:xfrm>
            <a:off x="374773" y="753241"/>
            <a:ext cx="5263764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dirty="0"/>
              <a:t>: autoscaling/v2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kind</a:t>
            </a:r>
            <a:r>
              <a:rPr lang="en-US" dirty="0"/>
              <a:t>: </a:t>
            </a:r>
            <a:r>
              <a:rPr lang="en-US" dirty="0" err="1"/>
              <a:t>HorizontalPodAutoscaler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metadata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php-apache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spec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scaleTargetRef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dirty="0"/>
              <a:t>: apps/v1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kind</a:t>
            </a:r>
            <a:r>
              <a:rPr lang="en-US" dirty="0"/>
              <a:t>: Deployment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php-apache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minReplicas</a:t>
            </a:r>
            <a:r>
              <a:rPr lang="en-US" dirty="0"/>
              <a:t>: 1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maxReplicas</a:t>
            </a:r>
            <a:r>
              <a:rPr lang="en-US" dirty="0"/>
              <a:t>: 10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metrics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- </a:t>
            </a:r>
            <a:r>
              <a:rPr lang="en-US" dirty="0">
                <a:solidFill>
                  <a:srgbClr val="CC7832"/>
                </a:solidFill>
                <a:effectLst/>
              </a:rPr>
              <a:t>type</a:t>
            </a:r>
            <a:r>
              <a:rPr lang="en-US" dirty="0"/>
              <a:t>: Resource</a:t>
            </a:r>
            <a:br>
              <a:rPr lang="en-US" dirty="0"/>
            </a:br>
            <a:r>
              <a:rPr lang="en-US" dirty="0"/>
              <a:t>      </a:t>
            </a:r>
            <a:r>
              <a:rPr lang="en-US" dirty="0">
                <a:solidFill>
                  <a:srgbClr val="CC7832"/>
                </a:solidFill>
                <a:effectLst/>
              </a:rPr>
              <a:t>resource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cpu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>
                <a:solidFill>
                  <a:srgbClr val="CC7832"/>
                </a:solidFill>
                <a:effectLst/>
              </a:rPr>
              <a:t>target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      </a:t>
            </a:r>
            <a:r>
              <a:rPr lang="en-US" dirty="0">
                <a:solidFill>
                  <a:srgbClr val="CC7832"/>
                </a:solidFill>
                <a:effectLst/>
              </a:rPr>
              <a:t>type</a:t>
            </a:r>
            <a:r>
              <a:rPr lang="en-US" dirty="0"/>
              <a:t>: Utilization</a:t>
            </a:r>
            <a:br>
              <a:rPr lang="en-US" dirty="0"/>
            </a:br>
            <a:r>
              <a:rPr lang="en-US" dirty="0"/>
              <a:t>          </a:t>
            </a:r>
            <a:r>
              <a:rPr lang="en-US" dirty="0" err="1">
                <a:solidFill>
                  <a:srgbClr val="CC7832"/>
                </a:solidFill>
                <a:effectLst/>
              </a:rPr>
              <a:t>averageUtilization</a:t>
            </a:r>
            <a:r>
              <a:rPr lang="en-US" dirty="0"/>
              <a:t>: 50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3604E3-5C8F-3820-180D-6A984712BE08}"/>
              </a:ext>
            </a:extLst>
          </p:cNvPr>
          <p:cNvSpPr txBox="1"/>
          <p:nvPr/>
        </p:nvSpPr>
        <p:spPr>
          <a:xfrm>
            <a:off x="2686051" y="4440060"/>
            <a:ext cx="648215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kubernetes.io</a:t>
            </a:r>
            <a:r>
              <a:rPr lang="en-US" dirty="0">
                <a:hlinkClick r:id="rId3"/>
              </a:rPr>
              <a:t>/docs/tasks/run-application/horizontal-pod-</a:t>
            </a:r>
            <a:r>
              <a:rPr lang="en-US" dirty="0" err="1">
                <a:hlinkClick r:id="rId3"/>
              </a:rPr>
              <a:t>autoscale</a:t>
            </a:r>
            <a:r>
              <a:rPr lang="en-US" dirty="0">
                <a:hlinkClick r:id="rId3"/>
              </a:rPr>
              <a:t>-walkthrough/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107C8D-68C3-56DF-945B-1FA58CEF517C}"/>
              </a:ext>
            </a:extLst>
          </p:cNvPr>
          <p:cNvSpPr txBox="1"/>
          <p:nvPr/>
        </p:nvSpPr>
        <p:spPr>
          <a:xfrm>
            <a:off x="3840480" y="785404"/>
            <a:ext cx="45794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Resource metrics: /</a:t>
            </a:r>
            <a:r>
              <a:rPr lang="en-US" dirty="0" err="1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apis</a:t>
            </a:r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/metrics.k8s.io/v1beta1/…</a:t>
            </a:r>
          </a:p>
          <a:p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Custom metrics: /</a:t>
            </a:r>
            <a:r>
              <a:rPr lang="en-US" dirty="0" err="1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apis</a:t>
            </a:r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/custom.metrics.k8s.io/v1beta2/…</a:t>
            </a:r>
          </a:p>
          <a:p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External metrics: /</a:t>
            </a:r>
            <a:r>
              <a:rPr lang="en-US" dirty="0" err="1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apis</a:t>
            </a:r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/external.metrics.k8s.io/v1beta1/…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036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92257-924E-7657-C693-8646D0DF2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API + </a:t>
            </a:r>
            <a:r>
              <a:rPr lang="en-US"/>
              <a:t>APIService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9CF0E-EE7B-29EE-F5AC-95B921A0E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705CF-E595-BA9E-7A3A-904B7755D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913A47-BB4F-007B-56DE-841DB33FB1DD}"/>
              </a:ext>
            </a:extLst>
          </p:cNvPr>
          <p:cNvSpPr txBox="1"/>
          <p:nvPr/>
        </p:nvSpPr>
        <p:spPr>
          <a:xfrm>
            <a:off x="342898" y="962279"/>
            <a:ext cx="475585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Metrics API interfaces to implement: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metrics API</a:t>
            </a:r>
            <a:r>
              <a:rPr lang="en-US" sz="2400" dirty="0">
                <a:solidFill>
                  <a:srgbClr val="7030A0"/>
                </a:solidFill>
              </a:rPr>
              <a:t>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custom-metrics-apiserver</a:t>
            </a:r>
            <a:endParaRPr lang="en-US" sz="2400" dirty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Existing implementations examples: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Metrics serve</a:t>
            </a:r>
            <a:r>
              <a:rPr lang="en-US" sz="24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</a:t>
            </a:r>
            <a:endParaRPr lang="en-US" sz="2400" dirty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Prometheus adapter</a:t>
            </a:r>
            <a:endParaRPr lang="en-US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237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 err="1"/>
              <a:t>APIService</a:t>
            </a:r>
            <a:endParaRPr lang="en-US" dirty="0"/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866692" y="1007208"/>
            <a:ext cx="559771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sz="1600" dirty="0">
                <a:solidFill>
                  <a:srgbClr val="A9B7C6"/>
                </a:solidFill>
                <a:effectLst/>
              </a:rPr>
              <a:t>: apiregistration.k8s.io/v1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CC7832"/>
                </a:solidFill>
                <a:effectLst/>
              </a:rPr>
              <a:t>kind</a:t>
            </a:r>
            <a:r>
              <a:rPr lang="en-US" sz="1600" dirty="0">
                <a:solidFill>
                  <a:srgbClr val="A9B7C6"/>
                </a:solidFill>
                <a:effectLst/>
              </a:rPr>
              <a:t>: </a:t>
            </a:r>
            <a:r>
              <a:rPr lang="en-US" sz="1600" dirty="0" err="1">
                <a:solidFill>
                  <a:srgbClr val="A9B7C6"/>
                </a:solidFill>
                <a:effectLst/>
              </a:rPr>
              <a:t>APIService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CC7832"/>
                </a:solidFill>
                <a:effectLst/>
              </a:rPr>
              <a:t>metadata</a:t>
            </a:r>
            <a:r>
              <a:rPr lang="en-US" sz="1600" dirty="0">
                <a:solidFill>
                  <a:srgbClr val="A9B7C6"/>
                </a:solidFill>
                <a:effectLst/>
              </a:rPr>
              <a:t>: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name</a:t>
            </a:r>
            <a:r>
              <a:rPr lang="en-US" sz="1600" dirty="0">
                <a:solidFill>
                  <a:srgbClr val="A9B7C6"/>
                </a:solidFill>
                <a:effectLst/>
              </a:rPr>
              <a:t>: v1alpha1.example.com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CC7832"/>
                </a:solidFill>
                <a:effectLst/>
              </a:rPr>
              <a:t>spec</a:t>
            </a:r>
            <a:r>
              <a:rPr lang="en-US" sz="1600" dirty="0">
                <a:solidFill>
                  <a:srgbClr val="A9B7C6"/>
                </a:solidFill>
                <a:effectLst/>
              </a:rPr>
              <a:t>: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service</a:t>
            </a:r>
            <a:r>
              <a:rPr lang="en-US" sz="1600" dirty="0">
                <a:solidFill>
                  <a:srgbClr val="A9B7C6"/>
                </a:solidFill>
                <a:effectLst/>
              </a:rPr>
              <a:t>: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  </a:t>
            </a:r>
            <a:r>
              <a:rPr lang="en-US" sz="1600" dirty="0">
                <a:solidFill>
                  <a:srgbClr val="CC7832"/>
                </a:solidFill>
                <a:effectLst/>
              </a:rPr>
              <a:t>name</a:t>
            </a:r>
            <a:r>
              <a:rPr lang="en-US" sz="1600" dirty="0">
                <a:solidFill>
                  <a:srgbClr val="A9B7C6"/>
                </a:solidFill>
                <a:effectLst/>
              </a:rPr>
              <a:t>: </a:t>
            </a:r>
            <a:r>
              <a:rPr lang="en-US" sz="1600" dirty="0" err="1">
                <a:solidFill>
                  <a:srgbClr val="A9B7C6"/>
                </a:solidFill>
                <a:effectLst/>
              </a:rPr>
              <a:t>api</a:t>
            </a:r>
            <a:r>
              <a:rPr lang="en-US" sz="1600" dirty="0">
                <a:solidFill>
                  <a:srgbClr val="A9B7C6"/>
                </a:solidFill>
                <a:effectLst/>
              </a:rPr>
              <a:t>-extension-server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  </a:t>
            </a:r>
            <a:r>
              <a:rPr lang="en-US" sz="1600" dirty="0">
                <a:solidFill>
                  <a:srgbClr val="CC7832"/>
                </a:solidFill>
                <a:effectLst/>
              </a:rPr>
              <a:t>namespace</a:t>
            </a:r>
            <a:r>
              <a:rPr lang="en-US" sz="1600" dirty="0">
                <a:solidFill>
                  <a:srgbClr val="A9B7C6"/>
                </a:solidFill>
                <a:effectLst/>
              </a:rPr>
              <a:t>: default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group</a:t>
            </a:r>
            <a:r>
              <a:rPr lang="en-US" sz="1600" dirty="0">
                <a:solidFill>
                  <a:srgbClr val="A9B7C6"/>
                </a:solidFill>
                <a:effectLst/>
              </a:rPr>
              <a:t>: </a:t>
            </a:r>
            <a:r>
              <a:rPr lang="en-US" sz="1600" dirty="0" err="1">
                <a:solidFill>
                  <a:srgbClr val="A9B7C6"/>
                </a:solidFill>
                <a:effectLst/>
              </a:rPr>
              <a:t>example.com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version</a:t>
            </a:r>
            <a:r>
              <a:rPr lang="en-US" sz="1600" dirty="0">
                <a:solidFill>
                  <a:srgbClr val="A9B7C6"/>
                </a:solidFill>
                <a:effectLst/>
              </a:rPr>
              <a:t>: v1alpha1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 err="1">
                <a:solidFill>
                  <a:srgbClr val="CC7832"/>
                </a:solidFill>
                <a:effectLst/>
              </a:rPr>
              <a:t>insecureSkipTLSVerify</a:t>
            </a:r>
            <a:r>
              <a:rPr lang="en-US" sz="1600" dirty="0">
                <a:solidFill>
                  <a:srgbClr val="A9B7C6"/>
                </a:solidFill>
                <a:effectLst/>
              </a:rPr>
              <a:t>: true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 err="1">
                <a:solidFill>
                  <a:srgbClr val="CC7832"/>
                </a:solidFill>
                <a:effectLst/>
              </a:rPr>
              <a:t>groupPriorityMinimum</a:t>
            </a:r>
            <a:r>
              <a:rPr lang="en-US" sz="1600" dirty="0">
                <a:solidFill>
                  <a:srgbClr val="A9B7C6"/>
                </a:solidFill>
                <a:effectLst/>
              </a:rPr>
              <a:t>: 1000 </a:t>
            </a:r>
            <a:r>
              <a:rPr lang="en-US" sz="1600" i="1" dirty="0">
                <a:solidFill>
                  <a:srgbClr val="629755"/>
                </a:solidFill>
                <a:effectLst/>
              </a:rPr>
              <a:t># Kubernetes uses this to resolve conflicts when multiple API groups serve the same resource. A higher value means higher priority.</a:t>
            </a:r>
            <a:br>
              <a:rPr lang="en-US" sz="1600" i="1" dirty="0">
                <a:solidFill>
                  <a:srgbClr val="629755"/>
                </a:solidFill>
                <a:effectLst/>
              </a:rPr>
            </a:br>
            <a:r>
              <a:rPr lang="en-US" sz="1600" i="1" dirty="0">
                <a:solidFill>
                  <a:srgbClr val="629755"/>
                </a:solidFill>
                <a:effectLst/>
              </a:rPr>
              <a:t>  </a:t>
            </a:r>
            <a:r>
              <a:rPr lang="en-US" sz="1600" dirty="0" err="1">
                <a:solidFill>
                  <a:srgbClr val="CC7832"/>
                </a:solidFill>
                <a:effectLst/>
              </a:rPr>
              <a:t>versionPriority</a:t>
            </a:r>
            <a:r>
              <a:rPr lang="en-US" sz="1600" dirty="0">
                <a:solidFill>
                  <a:srgbClr val="A9B7C6"/>
                </a:solidFill>
                <a:effectLst/>
              </a:rPr>
              <a:t>: 15</a:t>
            </a:r>
          </a:p>
          <a:p>
            <a:endParaRPr lang="en-US" sz="1600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100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B039B-E56F-2D10-4D7E-D61715883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server components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5D52AE-C4BC-D997-60FA-1B369E7B2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211821-167B-8E5B-7237-1CC9AE58E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264430-402B-195F-E93E-A4018058DD0A}"/>
              </a:ext>
            </a:extLst>
          </p:cNvPr>
          <p:cNvSpPr txBox="1"/>
          <p:nvPr/>
        </p:nvSpPr>
        <p:spPr>
          <a:xfrm>
            <a:off x="468727" y="863590"/>
            <a:ext cx="271894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dirty="0"/>
              <a:t>: apiregistration.k8s.io/v1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kind</a:t>
            </a:r>
            <a:r>
              <a:rPr lang="en-US" dirty="0"/>
              <a:t>: </a:t>
            </a:r>
            <a:r>
              <a:rPr lang="en-US" dirty="0" err="1"/>
              <a:t>APIService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metadata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labels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k8s-app</a:t>
            </a:r>
            <a:r>
              <a:rPr lang="en-US" dirty="0"/>
              <a:t>: metrics-server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v1beta1.metrics.k8s.io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spec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group</a:t>
            </a:r>
            <a:r>
              <a:rPr lang="en-US" dirty="0"/>
              <a:t>: metrics.k8s.io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groupPriorityMinimum</a:t>
            </a:r>
            <a:r>
              <a:rPr lang="en-US" dirty="0"/>
              <a:t>: 100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insecureSkipTLSVerify</a:t>
            </a:r>
            <a:r>
              <a:rPr lang="en-US" dirty="0"/>
              <a:t>: true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service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metrics-server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namespace</a:t>
            </a:r>
            <a:r>
              <a:rPr lang="en-US" dirty="0"/>
              <a:t>: </a:t>
            </a:r>
            <a:r>
              <a:rPr lang="en-US" dirty="0" err="1"/>
              <a:t>kube</a:t>
            </a:r>
            <a:r>
              <a:rPr lang="en-US" dirty="0"/>
              <a:t>-system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version</a:t>
            </a:r>
            <a:r>
              <a:rPr lang="en-US" dirty="0"/>
              <a:t>: v1beta1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versionPriority</a:t>
            </a:r>
            <a:r>
              <a:rPr lang="en-US" dirty="0"/>
              <a:t>: 100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2105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890545" y="1654431"/>
            <a:ext cx="77207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/>
                <a:latin typeface="Consolas" panose="020B0609020204030204" pitchFamily="49" charset="0"/>
                <a:cs typeface="Consolas" panose="020B0609020204030204" pitchFamily="49" charset="0"/>
                <a:hlinkClick r:id="rId5"/>
              </a:rPr>
              <a:t>https://github.com/ybaryshnikova/extensions-meetup/tree/master/apiservice-example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Follow the metrics tutorial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(link in references)</a:t>
            </a:r>
            <a:endParaRPr lang="en-US" sz="1600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796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9DB81D-5344-1F02-FE78-95C9DDAB5384}"/>
              </a:ext>
            </a:extLst>
          </p:cNvPr>
          <p:cNvSpPr txBox="1"/>
          <p:nvPr/>
        </p:nvSpPr>
        <p:spPr>
          <a:xfrm>
            <a:off x="1112527" y="1558092"/>
            <a:ext cx="64364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Understand how to extend Kubernetes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Application of extensions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Look at real some world examples of extensions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1032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890545" y="1662382"/>
            <a:ext cx="77207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7BDE"/>
                </a:solidFill>
                <a:effectLst/>
                <a:hlinkClick r:id="rId5"/>
              </a:rPr>
              <a:t>Kubernetes API guide</a:t>
            </a:r>
            <a:endParaRPr lang="en-US" sz="1600" dirty="0">
              <a:solidFill>
                <a:srgbClr val="A9B7C6"/>
              </a:solidFill>
              <a:effectLst/>
            </a:endParaRPr>
          </a:p>
          <a:p>
            <a:endParaRPr lang="en-US" sz="1600" dirty="0">
              <a:solidFill>
                <a:srgbClr val="A9B7C6"/>
              </a:solidFill>
            </a:endParaRPr>
          </a:p>
          <a:p>
            <a:r>
              <a:rPr lang="en-US" sz="1600" dirty="0">
                <a:solidFill>
                  <a:srgbClr val="287BDE"/>
                </a:solidFill>
                <a:effectLst/>
                <a:hlinkClick r:id="rId6"/>
              </a:rPr>
              <a:t>Kubernetes Python client custom API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287BDE"/>
                </a:solidFill>
                <a:effectLst/>
                <a:hlinkClick r:id="rId7"/>
              </a:rPr>
              <a:t>Working with Kubernetes API Series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287BDE"/>
                </a:solidFill>
                <a:effectLst/>
                <a:hlinkClick r:id="rId8"/>
              </a:rPr>
              <a:t>Metrics server tutorial</a:t>
            </a:r>
            <a:endParaRPr lang="en-US" sz="1600" dirty="0">
              <a:solidFill>
                <a:srgbClr val="A9B7C6"/>
              </a:solidFill>
              <a:effectLst/>
            </a:endParaRPr>
          </a:p>
          <a:p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endParaRPr lang="en-US" sz="1600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7908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30" y="2075329"/>
            <a:ext cx="2160621" cy="2303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Fine art</a:t>
            </a:r>
          </a:p>
        </p:txBody>
      </p:sp>
      <p:pic>
        <p:nvPicPr>
          <p:cNvPr id="5" name="Picture 4" descr="A diagram of a cave&#10;&#10;Description automatically generated">
            <a:extLst>
              <a:ext uri="{FF2B5EF4-FFF2-40B4-BE49-F238E27FC236}">
                <a16:creationId xmlns:a16="http://schemas.microsoft.com/office/drawing/2014/main" id="{776F8E50-F7E5-306D-19CC-E848AAFDE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195" y="350406"/>
            <a:ext cx="5336562" cy="4442688"/>
          </a:xfrm>
          <a:prstGeom prst="rect">
            <a:avLst/>
          </a:prstGeom>
        </p:spPr>
      </p:pic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>
              <a:ea typeface="ＭＳ Ｐゴシック" charset="0"/>
              <a:cs typeface="Lato Light" charset="0"/>
              <a:sym typeface="Lato Light" charset="0"/>
            </a:endParaRP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3136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485" y="1659592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1C82F2-FD3D-4DDB-6D43-D9AD5ACAFF63}"/>
              </a:ext>
            </a:extLst>
          </p:cNvPr>
          <p:cNvSpPr txBox="1"/>
          <p:nvPr/>
        </p:nvSpPr>
        <p:spPr>
          <a:xfrm>
            <a:off x="3776564" y="1822459"/>
            <a:ext cx="3076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Questions?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5841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E4B44EE6-6553-7A48-A99C-D2C7DFFBED27}"/>
              </a:ext>
            </a:extLst>
          </p:cNvPr>
          <p:cNvSpPr/>
          <p:nvPr/>
        </p:nvSpPr>
        <p:spPr>
          <a:xfrm>
            <a:off x="277421" y="1456376"/>
            <a:ext cx="4075481" cy="312098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6E53BB"/>
                </a:solidFill>
              </a:rPr>
              <a:t>Intro into API Server (core API and structure, discovery API)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6E53BB"/>
                </a:solidFill>
              </a:rPr>
              <a:t>Extending the API Server with a custom API via </a:t>
            </a:r>
            <a:r>
              <a:rPr lang="en-US" sz="1800" dirty="0" err="1">
                <a:solidFill>
                  <a:srgbClr val="6E53BB"/>
                </a:solidFill>
              </a:rPr>
              <a:t>APIService</a:t>
            </a:r>
            <a:endParaRPr lang="ru-RU" sz="1800" dirty="0">
              <a:solidFill>
                <a:srgbClr val="6E53B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6E53BB"/>
                </a:solidFill>
              </a:rPr>
              <a:t>Accessing the API Server via client libraries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357D3670-FEDA-4040-82F7-4BA72E4DAA77}"/>
              </a:ext>
            </a:extLst>
          </p:cNvPr>
          <p:cNvSpPr/>
          <p:nvPr/>
        </p:nvSpPr>
        <p:spPr>
          <a:xfrm>
            <a:off x="4651074" y="1456374"/>
            <a:ext cx="4075481" cy="31094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effectLst/>
              </a:rPr>
              <a:t>Custom Resource Definitions (CRDs)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CRD controllers</a:t>
            </a:r>
            <a:endParaRPr lang="en-US" sz="1800" dirty="0">
              <a:solidFill>
                <a:schemeClr val="bg1">
                  <a:lumMod val="65000"/>
                </a:schemeClr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Kubernetes operator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effectLst/>
              </a:rPr>
              <a:t>Using Helm</a:t>
            </a:r>
          </a:p>
          <a:p>
            <a:pPr algn="ctr"/>
            <a:endParaRPr dirty="0"/>
          </a:p>
        </p:txBody>
      </p:sp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1BDD91-8565-80A6-C782-AFDB3CD8F9CA}"/>
              </a:ext>
            </a:extLst>
          </p:cNvPr>
          <p:cNvSpPr txBox="1"/>
          <p:nvPr/>
        </p:nvSpPr>
        <p:spPr>
          <a:xfrm>
            <a:off x="1929538" y="998305"/>
            <a:ext cx="940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Part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A0E69B-7CBB-A033-68D8-3A122ED3F0C0}"/>
              </a:ext>
            </a:extLst>
          </p:cNvPr>
          <p:cNvSpPr txBox="1"/>
          <p:nvPr/>
        </p:nvSpPr>
        <p:spPr>
          <a:xfrm>
            <a:off x="6226915" y="994708"/>
            <a:ext cx="940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Part 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6740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E192A-B660-F017-25FC-1493819FD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components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2A06A-262C-0A78-1840-5DDA417E3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4</a:t>
            </a:fld>
            <a:endParaRPr lang="de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499DB81-2001-3168-7AF0-8FBE7D1B5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6591" y="759018"/>
            <a:ext cx="7772400" cy="36254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042249-979A-2FEC-C14F-BB0F032D0E5D}"/>
              </a:ext>
            </a:extLst>
          </p:cNvPr>
          <p:cNvSpPr txBox="1"/>
          <p:nvPr/>
        </p:nvSpPr>
        <p:spPr>
          <a:xfrm>
            <a:off x="4572000" y="4467181"/>
            <a:ext cx="45845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kubernetes.io</a:t>
            </a:r>
            <a:r>
              <a:rPr lang="en-US" dirty="0">
                <a:hlinkClick r:id="rId4"/>
              </a:rPr>
              <a:t>/docs/concepts/overview/components/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68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API Server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78DE54-7DAD-7CEC-212E-5788A6E678D6}"/>
              </a:ext>
            </a:extLst>
          </p:cNvPr>
          <p:cNvSpPr txBox="1"/>
          <p:nvPr/>
        </p:nvSpPr>
        <p:spPr>
          <a:xfrm>
            <a:off x="634711" y="1173182"/>
            <a:ext cx="667477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P</a:t>
            </a:r>
            <a:r>
              <a:rPr lang="en-US" sz="2400" dirty="0">
                <a:solidFill>
                  <a:srgbClr val="7030A0"/>
                </a:solidFill>
                <a:effectLst/>
              </a:rPr>
              <a:t>rovides (mostly) REST API.</a:t>
            </a:r>
          </a:p>
          <a:p>
            <a:r>
              <a:rPr lang="en-US" sz="1400" dirty="0">
                <a:solidFill>
                  <a:srgbClr val="7030A0"/>
                </a:solidFill>
              </a:rPr>
              <a:t>E</a:t>
            </a:r>
            <a:r>
              <a:rPr lang="en-US" sz="1400" dirty="0">
                <a:solidFill>
                  <a:srgbClr val="7030A0"/>
                </a:solidFill>
                <a:effectLst/>
              </a:rPr>
              <a:t>xceptions: health checks.</a:t>
            </a:r>
          </a:p>
          <a:p>
            <a:endParaRPr lang="en-US" sz="1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Communicates with ETCD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Handles all in-cluster communication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API server gives access to the Kubernetes resources </a:t>
            </a: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and non-resource objects.</a:t>
            </a:r>
          </a:p>
          <a:p>
            <a:endParaRPr lang="en-US" sz="2400" dirty="0">
              <a:solidFill>
                <a:srgbClr val="7030A0"/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533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Kubernetes resources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78DE54-7DAD-7CEC-212E-5788A6E678D6}"/>
              </a:ext>
            </a:extLst>
          </p:cNvPr>
          <p:cNvSpPr txBox="1"/>
          <p:nvPr/>
        </p:nvSpPr>
        <p:spPr>
          <a:xfrm>
            <a:off x="634711" y="1456012"/>
            <a:ext cx="7697877" cy="3908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Objects </a:t>
            </a:r>
            <a:r>
              <a:rPr lang="en-US" sz="2400" dirty="0">
                <a:solidFill>
                  <a:srgbClr val="7030A0"/>
                </a:solidFill>
                <a:effectLst/>
              </a:rPr>
              <a:t>managed by Kubernetes:</a:t>
            </a: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pods, services, deployments</a:t>
            </a:r>
          </a:p>
          <a:p>
            <a:endParaRPr lang="en-US" sz="2400" dirty="0">
              <a:solidFill>
                <a:srgbClr val="7030A0"/>
              </a:solidFill>
              <a:effectLst/>
            </a:endParaRP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From </a:t>
            </a:r>
            <a:r>
              <a:rPr lang="en-US" sz="2400" dirty="0">
                <a:solidFill>
                  <a:srgbClr val="7030A0"/>
                </a:solidFill>
              </a:rPr>
              <a:t>Kubernetes </a:t>
            </a:r>
            <a:r>
              <a:rPr lang="en-US" sz="2400" dirty="0">
                <a:solidFill>
                  <a:srgbClr val="7030A0"/>
                </a:solidFill>
                <a:effectLst/>
              </a:rPr>
              <a:t>docs:</a:t>
            </a:r>
          </a:p>
          <a:p>
            <a:r>
              <a:rPr lang="ru-RU" sz="2400" dirty="0">
                <a:solidFill>
                  <a:schemeClr val="bg1">
                    <a:lumMod val="50000"/>
                  </a:schemeClr>
                </a:solidFill>
                <a:effectLst/>
              </a:rPr>
              <a:t>”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A resource is an endpoint in the Kubernetes API that stores 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a collection of API objects of a certain kind; </a:t>
            </a:r>
            <a:b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for example, the built-in pods resource contains a collection 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of Pod objects</a:t>
            </a:r>
            <a:r>
              <a:rPr lang="ru-RU" sz="2400" dirty="0">
                <a:solidFill>
                  <a:schemeClr val="bg1">
                    <a:lumMod val="50000"/>
                  </a:schemeClr>
                </a:solidFill>
              </a:rPr>
              <a:t>”</a:t>
            </a:r>
            <a:endParaRPr lang="en-US" sz="2400" dirty="0">
              <a:solidFill>
                <a:schemeClr val="bg1">
                  <a:lumMod val="50000"/>
                </a:schemeClr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215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Kubernetes non-resource objects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78DE54-7DAD-7CEC-212E-5788A6E678D6}"/>
              </a:ext>
            </a:extLst>
          </p:cNvPr>
          <p:cNvSpPr txBox="1"/>
          <p:nvPr/>
        </p:nvSpPr>
        <p:spPr>
          <a:xfrm>
            <a:off x="634711" y="1456012"/>
            <a:ext cx="11303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  <a:effectLst/>
              </a:rPr>
              <a:t>Metrics</a:t>
            </a:r>
          </a:p>
          <a:p>
            <a:r>
              <a:rPr lang="en-US" sz="2400" dirty="0">
                <a:solidFill>
                  <a:srgbClr val="7030A0"/>
                </a:solidFill>
              </a:rPr>
              <a:t>Logs</a:t>
            </a:r>
            <a:endParaRPr lang="en-US" sz="2400" dirty="0">
              <a:solidFill>
                <a:srgbClr val="7030A0"/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529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Requests to API Server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930643" y="1481038"/>
            <a:ext cx="375295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get pods –v 6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proxy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get --raw 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cluster-info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api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-versions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60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50E0F-F212-A0BC-6B50-2FF3569D7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API Groups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7FB1E-EA4F-937B-A52F-62779B301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2674D4-92F0-505C-E61A-2BEEBFC96611}"/>
              </a:ext>
            </a:extLst>
          </p:cNvPr>
          <p:cNvSpPr txBox="1"/>
          <p:nvPr/>
        </p:nvSpPr>
        <p:spPr>
          <a:xfrm>
            <a:off x="360790" y="1248354"/>
            <a:ext cx="8154560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api</a:t>
            </a:r>
            <a:endParaRPr lang="en-US" sz="1800" b="0" i="0" dirty="0">
              <a:solidFill>
                <a:srgbClr val="7030A0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apis</a:t>
            </a:r>
            <a:endParaRPr lang="en-US" sz="1800" b="0" i="0" dirty="0">
              <a:solidFill>
                <a:srgbClr val="7030A0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healthz</a:t>
            </a:r>
            <a:r>
              <a:rPr lang="en-US" sz="1800" dirty="0">
                <a:solidFill>
                  <a:srgbClr val="7030A0"/>
                </a:solidFill>
                <a:highlight>
                  <a:srgbClr val="FFFFFF"/>
                </a:highlight>
                <a:latin typeface="-apple-system"/>
              </a:rPr>
              <a:t>, </a:t>
            </a:r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livez</a:t>
            </a:r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, 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readyz</a:t>
            </a:r>
            <a:endParaRPr lang="en-US" sz="1800" b="0" i="0" dirty="0">
              <a:solidFill>
                <a:srgbClr val="7030A0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/metrics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2872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53FE655CF1ED43B75EA5D411DBE140" ma:contentTypeVersion="2" ma:contentTypeDescription="Create a new document." ma:contentTypeScope="" ma:versionID="dfcebf7562644688ce6ee3bad9de533b">
  <xsd:schema xmlns:xsd="http://www.w3.org/2001/XMLSchema" xmlns:xs="http://www.w3.org/2001/XMLSchema" xmlns:p="http://schemas.microsoft.com/office/2006/metadata/properties" xmlns:ns2="52cc2760-b3dd-4e40-8c14-a4bef07420a7" targetNamespace="http://schemas.microsoft.com/office/2006/metadata/properties" ma:root="true" ma:fieldsID="5c8bc54871a42a718e1ad0ee6563d4d0" ns2:_="">
    <xsd:import namespace="52cc2760-b3dd-4e40-8c14-a4bef07420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cc2760-b3dd-4e40-8c14-a4bef07420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B04C1A0-A675-4C19-A396-213721E544B7}">
  <ds:schemaRefs>
    <ds:schemaRef ds:uri="http://schemas.microsoft.com/office/2006/metadata/properties"/>
    <ds:schemaRef ds:uri="http://purl.org/dc/elements/1.1/"/>
    <ds:schemaRef ds:uri="http://purl.org/dc/terms/"/>
    <ds:schemaRef ds:uri="52cc2760-b3dd-4e40-8c14-a4bef07420a7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5F8D509-23D9-4C54-AF87-293BA1A6052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FE7C4B9-2735-4DA6-9554-9F342F6F03E8}">
  <ds:schemaRefs>
    <ds:schemaRef ds:uri="52cc2760-b3dd-4e40-8c14-a4bef07420a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3965</TotalTime>
  <Words>755</Words>
  <Application>Microsoft Macintosh PowerPoint</Application>
  <PresentationFormat>On-screen Show (16:9)</PresentationFormat>
  <Paragraphs>104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ＭＳ Ｐゴシック</vt:lpstr>
      <vt:lpstr>-apple-system</vt:lpstr>
      <vt:lpstr>Arial</vt:lpstr>
      <vt:lpstr>Arial Narrow</vt:lpstr>
      <vt:lpstr>Calibri</vt:lpstr>
      <vt:lpstr>Calibri Light</vt:lpstr>
      <vt:lpstr>Consolas</vt:lpstr>
      <vt:lpstr>Helvetica Neue</vt:lpstr>
      <vt:lpstr>Office Theme</vt:lpstr>
      <vt:lpstr>Extending Kubernetes API</vt:lpstr>
      <vt:lpstr>Objectives</vt:lpstr>
      <vt:lpstr>Overview</vt:lpstr>
      <vt:lpstr>Kubernetes components</vt:lpstr>
      <vt:lpstr>API Server</vt:lpstr>
      <vt:lpstr>Kubernetes resources</vt:lpstr>
      <vt:lpstr>Kubernetes non-resource objects</vt:lpstr>
      <vt:lpstr>Requests to API Server</vt:lpstr>
      <vt:lpstr>Kubernetes API Groups</vt:lpstr>
      <vt:lpstr>Kubernetes API structure</vt:lpstr>
      <vt:lpstr>Discovery API</vt:lpstr>
      <vt:lpstr>Extending Kubernetes API: Aggregation layer</vt:lpstr>
      <vt:lpstr>APIService</vt:lpstr>
      <vt:lpstr>APIService: use case</vt:lpstr>
      <vt:lpstr>HorizontalPodAutoscaler</vt:lpstr>
      <vt:lpstr>Metrics API + APIService</vt:lpstr>
      <vt:lpstr>APIService</vt:lpstr>
      <vt:lpstr>Metrics server components</vt:lpstr>
      <vt:lpstr>Next steps</vt:lpstr>
      <vt:lpstr>References</vt:lpstr>
      <vt:lpstr>Fine art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Volha Shnarkevich</dc:creator>
  <cp:lastModifiedBy>Yuliya Baryshnikava</cp:lastModifiedBy>
  <cp:revision>39</cp:revision>
  <dcterms:created xsi:type="dcterms:W3CDTF">2017-12-05T10:10:48Z</dcterms:created>
  <dcterms:modified xsi:type="dcterms:W3CDTF">2024-09-05T12:17:08Z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0x0101002153FE655CF1ED43B75EA5D411DBE140</vt:lpwstr>
  </property>
</Properties>
</file>

<file path=docProps/thumbnail.jpeg>
</file>